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1"/>
  </p:sldMasterIdLst>
  <p:notesMasterIdLst>
    <p:notesMasterId r:id="rId3"/>
  </p:notesMasterIdLst>
  <p:sldIdLst>
    <p:sldId id="263" r:id="rId2"/>
  </p:sldIdLst>
  <p:sldSz cx="7775575" cy="10907713"/>
  <p:notesSz cx="6735763" cy="9869488"/>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6B14"/>
    <a:srgbClr val="FF3B3B"/>
    <a:srgbClr val="FF5050"/>
    <a:srgbClr val="EB701D"/>
    <a:srgbClr val="2C451B"/>
    <a:srgbClr val="A50021"/>
    <a:srgbClr val="CC0000"/>
    <a:srgbClr val="FF7C80"/>
    <a:srgbClr val="FF9999"/>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6" d="100"/>
          <a:sy n="46" d="100"/>
        </p:scale>
        <p:origin x="2298" y="54"/>
      </p:cViewPr>
      <p:guideLst>
        <p:guide orient="horz" pos="3435"/>
        <p:guide pos="2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0" cy="495188"/>
          </a:xfrm>
          <a:prstGeom prst="rect">
            <a:avLst/>
          </a:prstGeom>
        </p:spPr>
        <p:txBody>
          <a:bodyPr vert="horz" lIns="90791" tIns="45395" rIns="90791" bIns="4539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1"/>
            <a:ext cx="2918830" cy="495188"/>
          </a:xfrm>
          <a:prstGeom prst="rect">
            <a:avLst/>
          </a:prstGeom>
        </p:spPr>
        <p:txBody>
          <a:bodyPr vert="horz" lIns="90791" tIns="45395" rIns="90791" bIns="45395" rtlCol="0"/>
          <a:lstStyle>
            <a:lvl1pPr algn="r">
              <a:defRPr sz="1200"/>
            </a:lvl1pPr>
          </a:lstStyle>
          <a:p>
            <a:fld id="{70F99883-74AE-4A2C-81B7-5B86A08198C0}" type="datetimeFigureOut">
              <a:rPr kumimoji="1" lang="ja-JP" altLang="en-US" smtClean="0"/>
              <a:t>2021/2/26</a:t>
            </a:fld>
            <a:endParaRPr kumimoji="1" lang="ja-JP" altLang="en-US"/>
          </a:p>
        </p:txBody>
      </p:sp>
      <p:sp>
        <p:nvSpPr>
          <p:cNvPr id="4" name="スライド イメージ プレースホルダー 3"/>
          <p:cNvSpPr>
            <a:spLocks noGrp="1" noRot="1" noChangeAspect="1"/>
          </p:cNvSpPr>
          <p:nvPr>
            <p:ph type="sldImg" idx="2"/>
          </p:nvPr>
        </p:nvSpPr>
        <p:spPr>
          <a:xfrm>
            <a:off x="2181225" y="1231900"/>
            <a:ext cx="2373313" cy="3333750"/>
          </a:xfrm>
          <a:prstGeom prst="rect">
            <a:avLst/>
          </a:prstGeom>
          <a:noFill/>
          <a:ln w="12700">
            <a:solidFill>
              <a:prstClr val="black"/>
            </a:solidFill>
          </a:ln>
        </p:spPr>
        <p:txBody>
          <a:bodyPr vert="horz" lIns="90791" tIns="45395" rIns="90791" bIns="45395" rtlCol="0" anchor="ctr"/>
          <a:lstStyle/>
          <a:p>
            <a:endParaRPr lang="ja-JP" altLang="en-US"/>
          </a:p>
        </p:txBody>
      </p:sp>
      <p:sp>
        <p:nvSpPr>
          <p:cNvPr id="5" name="ノート プレースホルダー 4"/>
          <p:cNvSpPr>
            <a:spLocks noGrp="1"/>
          </p:cNvSpPr>
          <p:nvPr>
            <p:ph type="body" sz="quarter" idx="3"/>
          </p:nvPr>
        </p:nvSpPr>
        <p:spPr>
          <a:xfrm>
            <a:off x="673577" y="4749692"/>
            <a:ext cx="5388610" cy="3886110"/>
          </a:xfrm>
          <a:prstGeom prst="rect">
            <a:avLst/>
          </a:prstGeom>
        </p:spPr>
        <p:txBody>
          <a:bodyPr vert="horz" lIns="90791" tIns="45395" rIns="90791" bIns="4539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4303"/>
            <a:ext cx="2918830" cy="495187"/>
          </a:xfrm>
          <a:prstGeom prst="rect">
            <a:avLst/>
          </a:prstGeom>
        </p:spPr>
        <p:txBody>
          <a:bodyPr vert="horz" lIns="90791" tIns="45395" rIns="90791" bIns="4539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4303"/>
            <a:ext cx="2918830" cy="495187"/>
          </a:xfrm>
          <a:prstGeom prst="rect">
            <a:avLst/>
          </a:prstGeom>
        </p:spPr>
        <p:txBody>
          <a:bodyPr vert="horz" lIns="90791" tIns="45395" rIns="90791" bIns="45395" rtlCol="0" anchor="b"/>
          <a:lstStyle>
            <a:lvl1pPr algn="r">
              <a:defRPr sz="1200"/>
            </a:lvl1pPr>
          </a:lstStyle>
          <a:p>
            <a:fld id="{ACD93CC5-A9B8-46A1-B8C3-70AA73E05DA2}" type="slidenum">
              <a:rPr kumimoji="1" lang="ja-JP" altLang="en-US" smtClean="0"/>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p:spPr>
        <p:txBody>
          <a:bodyPr anchor="b"/>
          <a:lstStyle>
            <a:lvl1pPr algn="ctr">
              <a:defRPr sz="5102"/>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7" y="5729075"/>
            <a:ext cx="5831681" cy="2633505"/>
          </a:xfr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15871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55172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4829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71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04880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01440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75215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2/26/2021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01266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2/26/2021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25992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2/26/2021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137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1"/>
            <a:ext cx="3936385" cy="7751546"/>
          </a:xfr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902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44309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71" y="580737"/>
            <a:ext cx="6706433" cy="210832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4571" y="2903673"/>
            <a:ext cx="6706433" cy="69208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34571" y="10109836"/>
            <a:ext cx="1749504" cy="580735"/>
          </a:xfrm>
          <a:prstGeom prst="rect">
            <a:avLst/>
          </a:prstGeom>
        </p:spPr>
        <p:txBody>
          <a:bodyPr vert="horz" lIns="91440" tIns="45720" rIns="91440" bIns="45720" rtlCol="0" anchor="ctr"/>
          <a:lstStyle>
            <a:lvl1pPr algn="l">
              <a:defRPr sz="1020">
                <a:solidFill>
                  <a:schemeClr val="tx1">
                    <a:tint val="75000"/>
                  </a:schemeClr>
                </a:solidFill>
              </a:defRPr>
            </a:lvl1pPr>
          </a:lstStyle>
          <a:p>
            <a:fld id="{C764DE79-268F-4C1A-8933-263129D2AF90}" type="datetimeFigureOut">
              <a:rPr lang="en-US" smtClean="0"/>
              <a:t>2/26/2021</a:t>
            </a:fld>
            <a:endParaRPr lang="en-US" dirty="0"/>
          </a:p>
        </p:txBody>
      </p:sp>
      <p:sp>
        <p:nvSpPr>
          <p:cNvPr id="5" name="Footer Placeholder 4"/>
          <p:cNvSpPr>
            <a:spLocks noGrp="1"/>
          </p:cNvSpPr>
          <p:nvPr>
            <p:ph type="ftr" sz="quarter" idx="3"/>
          </p:nvPr>
        </p:nvSpPr>
        <p:spPr>
          <a:xfrm>
            <a:off x="2575659" y="10109836"/>
            <a:ext cx="2624257" cy="580735"/>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91500" y="10109836"/>
            <a:ext cx="1749504" cy="580735"/>
          </a:xfrm>
          <a:prstGeom prst="rect">
            <a:avLst/>
          </a:prstGeom>
        </p:spPr>
        <p:txBody>
          <a:bodyPr vert="horz" lIns="91440" tIns="45720" rIns="91440" bIns="45720" rtlCol="0" anchor="ctr"/>
          <a:lstStyle>
            <a:lvl1pPr algn="r">
              <a:defRPr sz="102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7804887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777514" rtl="0" eaLnBrk="1" latinLnBrk="0" hangingPunct="1">
        <a:lnSpc>
          <a:spcPct val="90000"/>
        </a:lnSpc>
        <a:spcBef>
          <a:spcPct val="0"/>
        </a:spcBef>
        <a:buNone/>
        <a:defRPr kumimoji="1"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kumimoji="1"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kumimoji="1"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kumimoji="1"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RVER\mac-share\塚本\アスクルばらしたpng\P11 の色違い\11_b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775575" cy="10907713"/>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655958" y="1135880"/>
            <a:ext cx="6908654" cy="1938992"/>
          </a:xfrm>
          <a:prstGeom prst="rect">
            <a:avLst/>
          </a:prstGeom>
        </p:spPr>
        <p:txBody>
          <a:bodyPr wrap="square">
            <a:spAutoFit/>
          </a:bodyPr>
          <a:lstStyle/>
          <a:p>
            <a:r>
              <a:rPr lang="ja-JP" altLang="en-US" sz="6000" dirty="0">
                <a:solidFill>
                  <a:srgbClr val="2C451B"/>
                </a:solidFill>
                <a:latin typeface="小塚ゴシック Pro H" pitchFamily="34" charset="-128"/>
                <a:ea typeface="小塚ゴシック Pro H" pitchFamily="34" charset="-128"/>
              </a:rPr>
              <a:t>都立大塚病院</a:t>
            </a:r>
          </a:p>
          <a:p>
            <a:r>
              <a:rPr lang="ja-JP" altLang="en-US" sz="6000" dirty="0">
                <a:solidFill>
                  <a:srgbClr val="2C451B"/>
                </a:solidFill>
                <a:latin typeface="小塚ゴシック Pro H" pitchFamily="34" charset="-128"/>
                <a:ea typeface="小塚ゴシック Pro H" pitchFamily="34" charset="-128"/>
              </a:rPr>
              <a:t>地域連携勉強会</a:t>
            </a:r>
          </a:p>
        </p:txBody>
      </p:sp>
      <p:sp>
        <p:nvSpPr>
          <p:cNvPr id="3" name="正方形/長方形 2"/>
          <p:cNvSpPr/>
          <p:nvPr/>
        </p:nvSpPr>
        <p:spPr>
          <a:xfrm>
            <a:off x="535849" y="3754610"/>
            <a:ext cx="6703876" cy="523220"/>
          </a:xfrm>
          <a:prstGeom prst="rect">
            <a:avLst/>
          </a:prstGeom>
        </p:spPr>
        <p:txBody>
          <a:bodyPr wrap="square">
            <a:spAutoFit/>
          </a:bodyPr>
          <a:lstStyle/>
          <a:p>
            <a:endParaRPr lang="ja-JP" altLang="en-US" sz="2800" dirty="0">
              <a:solidFill>
                <a:srgbClr val="2C451B"/>
              </a:solidFill>
              <a:latin typeface="小塚ゴシック Pro B" pitchFamily="34" charset="-128"/>
              <a:ea typeface="小塚ゴシック Pro B" pitchFamily="34" charset="-128"/>
            </a:endParaRPr>
          </a:p>
        </p:txBody>
      </p:sp>
      <p:sp>
        <p:nvSpPr>
          <p:cNvPr id="10" name="正方形/長方形 9"/>
          <p:cNvSpPr/>
          <p:nvPr/>
        </p:nvSpPr>
        <p:spPr>
          <a:xfrm>
            <a:off x="3911987" y="4121719"/>
            <a:ext cx="2640105" cy="800219"/>
          </a:xfrm>
          <a:prstGeom prst="rect">
            <a:avLst/>
          </a:prstGeom>
        </p:spPr>
        <p:txBody>
          <a:bodyPr wrap="square">
            <a:spAutoFit/>
          </a:bodyPr>
          <a:lstStyle/>
          <a:p>
            <a:pPr algn="ctr"/>
            <a:r>
              <a:rPr lang="en-US" altLang="ja-JP" sz="3200" dirty="0">
                <a:solidFill>
                  <a:srgbClr val="EA6B14"/>
                </a:solidFill>
                <a:latin typeface="小塚ゴシック Pro B" pitchFamily="34" charset="-128"/>
                <a:ea typeface="小塚ゴシック Pro B" pitchFamily="34" charset="-128"/>
              </a:rPr>
              <a:t>Web</a:t>
            </a:r>
            <a:r>
              <a:rPr lang="ja-JP" altLang="en-US" sz="3200" dirty="0">
                <a:solidFill>
                  <a:srgbClr val="EA6B14"/>
                </a:solidFill>
                <a:latin typeface="小塚ゴシック Pro B" pitchFamily="34" charset="-128"/>
                <a:ea typeface="小塚ゴシック Pro B" pitchFamily="34" charset="-128"/>
              </a:rPr>
              <a:t>開催</a:t>
            </a:r>
            <a:endParaRPr lang="en-US" altLang="ja-JP" sz="3200" dirty="0">
              <a:solidFill>
                <a:srgbClr val="EA6B14"/>
              </a:solidFill>
              <a:latin typeface="小塚ゴシック Pro B" pitchFamily="34" charset="-128"/>
              <a:ea typeface="小塚ゴシック Pro B" pitchFamily="34" charset="-128"/>
            </a:endParaRPr>
          </a:p>
          <a:p>
            <a:pPr algn="ctr"/>
            <a:r>
              <a:rPr lang="ja-JP" altLang="en-US" sz="1400" dirty="0">
                <a:latin typeface="小塚ゴシック Pro B" pitchFamily="34" charset="-128"/>
                <a:ea typeface="小塚ゴシック Pro B" pitchFamily="34" charset="-128"/>
              </a:rPr>
              <a:t>　</a:t>
            </a:r>
            <a:endParaRPr lang="en-US" altLang="ja-JP" sz="1400" dirty="0">
              <a:latin typeface="小塚ゴシック Pro B" pitchFamily="34" charset="-128"/>
              <a:ea typeface="小塚ゴシック Pro B" pitchFamily="34" charset="-128"/>
            </a:endParaRPr>
          </a:p>
        </p:txBody>
      </p:sp>
      <p:pic>
        <p:nvPicPr>
          <p:cNvPr id="1029" name="Picture 5" descr="\\SERVER\mac-share\塚本\アスクルばらしたpng\P11 の色違い\11_akabo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8743" y="3700768"/>
            <a:ext cx="379412" cy="352425"/>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グループ化 23">
            <a:extLst>
              <a:ext uri="{FF2B5EF4-FFF2-40B4-BE49-F238E27FC236}">
                <a16:creationId xmlns:a16="http://schemas.microsoft.com/office/drawing/2014/main" id="{35F4251A-F323-46CE-A09F-1AF2EC2144A7}"/>
              </a:ext>
            </a:extLst>
          </p:cNvPr>
          <p:cNvGrpSpPr/>
          <p:nvPr/>
        </p:nvGrpSpPr>
        <p:grpSpPr>
          <a:xfrm>
            <a:off x="653731" y="3103930"/>
            <a:ext cx="6012197" cy="1120775"/>
            <a:chOff x="515738" y="3827584"/>
            <a:chExt cx="6012197" cy="1120775"/>
          </a:xfrm>
        </p:grpSpPr>
        <p:sp>
          <p:nvSpPr>
            <p:cNvPr id="4" name="正方形/長方形 3"/>
            <p:cNvSpPr/>
            <p:nvPr/>
          </p:nvSpPr>
          <p:spPr>
            <a:xfrm>
              <a:off x="1707335" y="3872442"/>
              <a:ext cx="1178528" cy="461665"/>
            </a:xfrm>
            <a:prstGeom prst="rect">
              <a:avLst/>
            </a:prstGeom>
          </p:spPr>
          <p:txBody>
            <a:bodyPr wrap="none">
              <a:spAutoFit/>
            </a:bodyPr>
            <a:lstStyle/>
            <a:p>
              <a:r>
                <a:rPr lang="en-US" altLang="ja-JP" sz="2400" dirty="0">
                  <a:solidFill>
                    <a:srgbClr val="EA6B14"/>
                  </a:solidFill>
                  <a:latin typeface="小塚ゴシック Pro B" pitchFamily="34" charset="-128"/>
                  <a:ea typeface="小塚ゴシック Pro B" pitchFamily="34" charset="-128"/>
                </a:rPr>
                <a:t>2021</a:t>
              </a:r>
              <a:r>
                <a:rPr lang="ja-JP" altLang="en-US" sz="2400" dirty="0">
                  <a:solidFill>
                    <a:srgbClr val="EA6B14"/>
                  </a:solidFill>
                  <a:latin typeface="小塚ゴシック Pro B" pitchFamily="34" charset="-128"/>
                  <a:ea typeface="小塚ゴシック Pro B" pitchFamily="34" charset="-128"/>
                </a:rPr>
                <a:t>年</a:t>
              </a:r>
            </a:p>
          </p:txBody>
        </p:sp>
        <p:pic>
          <p:nvPicPr>
            <p:cNvPr id="1027" name="Picture 3" descr="\\SERVER\mac-share\塚本\アスクルばらしたpng\P11 の色違い\11_c2_oran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738" y="3827584"/>
              <a:ext cx="1120775" cy="1120775"/>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655958" y="4190812"/>
              <a:ext cx="865943" cy="461665"/>
            </a:xfrm>
            <a:prstGeom prst="rect">
              <a:avLst/>
            </a:prstGeom>
          </p:spPr>
          <p:txBody>
            <a:bodyPr wrap="none">
              <a:spAutoFit/>
            </a:bodyPr>
            <a:lstStyle/>
            <a:p>
              <a:pPr algn="ctr"/>
              <a:r>
                <a:rPr lang="ja-JP" altLang="en-US" sz="2400" dirty="0">
                  <a:solidFill>
                    <a:schemeClr val="bg1"/>
                  </a:solidFill>
                  <a:latin typeface="小塚ゴシック Pro B" pitchFamily="34" charset="-128"/>
                  <a:ea typeface="小塚ゴシック Pro B" pitchFamily="34" charset="-128"/>
                </a:rPr>
                <a:t>日 時</a:t>
              </a:r>
            </a:p>
          </p:txBody>
        </p:sp>
        <p:sp>
          <p:nvSpPr>
            <p:cNvPr id="6" name="正方形/長方形 5"/>
            <p:cNvSpPr/>
            <p:nvPr/>
          </p:nvSpPr>
          <p:spPr>
            <a:xfrm>
              <a:off x="1707335" y="4240473"/>
              <a:ext cx="1656223" cy="707886"/>
            </a:xfrm>
            <a:prstGeom prst="rect">
              <a:avLst/>
            </a:prstGeom>
          </p:spPr>
          <p:txBody>
            <a:bodyPr wrap="none">
              <a:spAutoFit/>
            </a:bodyPr>
            <a:lstStyle/>
            <a:p>
              <a:r>
                <a:rPr lang="en-US" altLang="ja-JP" sz="4000" dirty="0">
                  <a:solidFill>
                    <a:srgbClr val="EA6B14"/>
                  </a:solidFill>
                  <a:latin typeface="小塚ゴシック Pro B" pitchFamily="34" charset="-128"/>
                  <a:ea typeface="小塚ゴシック Pro B" pitchFamily="34" charset="-128"/>
                </a:rPr>
                <a:t>3</a:t>
              </a:r>
              <a:r>
                <a:rPr lang="ja-JP" altLang="en-US" sz="2400" dirty="0">
                  <a:solidFill>
                    <a:srgbClr val="EA6B14"/>
                  </a:solidFill>
                  <a:latin typeface="小塚ゴシック Pro B" pitchFamily="34" charset="-128"/>
                  <a:ea typeface="小塚ゴシック Pro B" pitchFamily="34" charset="-128"/>
                </a:rPr>
                <a:t>月</a:t>
              </a:r>
              <a:r>
                <a:rPr lang="en-US" altLang="ja-JP" sz="4000" dirty="0">
                  <a:solidFill>
                    <a:srgbClr val="EA6B14"/>
                  </a:solidFill>
                  <a:latin typeface="小塚ゴシック Pro B" pitchFamily="34" charset="-128"/>
                  <a:ea typeface="小塚ゴシック Pro B" pitchFamily="34" charset="-128"/>
                </a:rPr>
                <a:t>24</a:t>
              </a:r>
              <a:r>
                <a:rPr lang="ja-JP" altLang="en-US" sz="2400" dirty="0">
                  <a:solidFill>
                    <a:srgbClr val="EA6B14"/>
                  </a:solidFill>
                  <a:latin typeface="小塚ゴシック Pro B" pitchFamily="34" charset="-128"/>
                  <a:ea typeface="小塚ゴシック Pro B" pitchFamily="34" charset="-128"/>
                </a:rPr>
                <a:t>日</a:t>
              </a:r>
            </a:p>
          </p:txBody>
        </p:sp>
        <p:sp>
          <p:nvSpPr>
            <p:cNvPr id="8" name="正方形/長方形 7"/>
            <p:cNvSpPr/>
            <p:nvPr/>
          </p:nvSpPr>
          <p:spPr>
            <a:xfrm>
              <a:off x="4110285" y="4302029"/>
              <a:ext cx="2417650" cy="584775"/>
            </a:xfrm>
            <a:prstGeom prst="rect">
              <a:avLst/>
            </a:prstGeom>
          </p:spPr>
          <p:txBody>
            <a:bodyPr wrap="none">
              <a:spAutoFit/>
            </a:bodyPr>
            <a:lstStyle/>
            <a:p>
              <a:r>
                <a:rPr lang="en-US" altLang="ja-JP" sz="3200" dirty="0">
                  <a:solidFill>
                    <a:srgbClr val="EA6B14"/>
                  </a:solidFill>
                  <a:latin typeface="小塚ゴシック Pro B" pitchFamily="34" charset="-128"/>
                  <a:ea typeface="小塚ゴシック Pro B" pitchFamily="34" charset="-128"/>
                </a:rPr>
                <a:t>18:00-19:00</a:t>
              </a:r>
              <a:endParaRPr lang="ja-JP" altLang="en-US" sz="3200" dirty="0">
                <a:solidFill>
                  <a:srgbClr val="EA6B14"/>
                </a:solidFill>
                <a:latin typeface="小塚ゴシック Pro B" pitchFamily="34" charset="-128"/>
                <a:ea typeface="小塚ゴシック Pro B" pitchFamily="34" charset="-128"/>
              </a:endParaRPr>
            </a:p>
          </p:txBody>
        </p:sp>
        <p:sp>
          <p:nvSpPr>
            <p:cNvPr id="7" name="正方形/長方形 6"/>
            <p:cNvSpPr/>
            <p:nvPr/>
          </p:nvSpPr>
          <p:spPr>
            <a:xfrm>
              <a:off x="3423324" y="4405178"/>
              <a:ext cx="441146" cy="401007"/>
            </a:xfrm>
            <a:prstGeom prst="rect">
              <a:avLst/>
            </a:prstGeom>
          </p:spPr>
          <p:txBody>
            <a:bodyPr wrap="none">
              <a:spAutoFit/>
            </a:bodyPr>
            <a:lstStyle/>
            <a:p>
              <a:r>
                <a:rPr lang="ja-JP" altLang="en-US" dirty="0">
                  <a:solidFill>
                    <a:schemeClr val="bg1"/>
                  </a:solidFill>
                  <a:latin typeface="小塚ゴシック Pro B" pitchFamily="34" charset="-128"/>
                  <a:ea typeface="小塚ゴシック Pro B" pitchFamily="34" charset="-128"/>
                </a:rPr>
                <a:t>水</a:t>
              </a:r>
            </a:p>
          </p:txBody>
        </p:sp>
      </p:grpSp>
      <p:sp>
        <p:nvSpPr>
          <p:cNvPr id="12" name="正方形/長方形 11"/>
          <p:cNvSpPr/>
          <p:nvPr/>
        </p:nvSpPr>
        <p:spPr>
          <a:xfrm>
            <a:off x="2163990" y="6042686"/>
            <a:ext cx="5400622" cy="892552"/>
          </a:xfrm>
          <a:prstGeom prst="rect">
            <a:avLst/>
          </a:prstGeom>
        </p:spPr>
        <p:txBody>
          <a:bodyPr wrap="square">
            <a:spAutoFit/>
          </a:bodyPr>
          <a:lstStyle/>
          <a:p>
            <a:r>
              <a:rPr lang="ja-JP" altLang="en-US" sz="2000" dirty="0">
                <a:latin typeface="小塚ゴシック Pro B" pitchFamily="34" charset="-128"/>
                <a:ea typeface="小塚ゴシック Pro B" pitchFamily="34" charset="-128"/>
              </a:rPr>
              <a:t>講師 </a:t>
            </a:r>
            <a:r>
              <a:rPr lang="en-US" altLang="ja-JP" sz="2000" dirty="0">
                <a:latin typeface="小塚ゴシック Pro B" pitchFamily="34" charset="-128"/>
                <a:ea typeface="小塚ゴシック Pro B" pitchFamily="34" charset="-128"/>
              </a:rPr>
              <a:t>: </a:t>
            </a:r>
            <a:r>
              <a:rPr lang="ja-JP" altLang="en-US" sz="2000" dirty="0">
                <a:latin typeface="小塚ゴシック Pro B" pitchFamily="34" charset="-128"/>
                <a:ea typeface="小塚ゴシック Pro B" pitchFamily="34" charset="-128"/>
              </a:rPr>
              <a:t>末吉 美花</a:t>
            </a:r>
            <a:endParaRPr lang="en-US" altLang="ja-JP" sz="2000" dirty="0">
              <a:latin typeface="小塚ゴシック Pro B" pitchFamily="34" charset="-128"/>
              <a:ea typeface="小塚ゴシック Pro B" pitchFamily="34" charset="-128"/>
            </a:endParaRPr>
          </a:p>
          <a:p>
            <a:r>
              <a:rPr lang="ja-JP" altLang="en-US" sz="1600" dirty="0">
                <a:latin typeface="小塚ゴシック Pro B" pitchFamily="34" charset="-128"/>
                <a:ea typeface="小塚ゴシック Pro B" pitchFamily="34" charset="-128"/>
              </a:rPr>
              <a:t>　　　  看護支援部門看護師長</a:t>
            </a:r>
            <a:endParaRPr lang="en-US" altLang="ja-JP" sz="1600" dirty="0">
              <a:latin typeface="小塚ゴシック Pro B" pitchFamily="34" charset="-128"/>
              <a:ea typeface="小塚ゴシック Pro B" pitchFamily="34" charset="-128"/>
            </a:endParaRPr>
          </a:p>
          <a:p>
            <a:r>
              <a:rPr lang="ja-JP" altLang="en-US" sz="1600" dirty="0">
                <a:latin typeface="小塚ゴシック Pro B" pitchFamily="34" charset="-128"/>
                <a:ea typeface="小塚ゴシック Pro B" pitchFamily="34" charset="-128"/>
              </a:rPr>
              <a:t>　　　  認定医療メディエーター</a:t>
            </a:r>
            <a:r>
              <a:rPr lang="en-US" altLang="ja-JP" sz="1600" dirty="0">
                <a:latin typeface="小塚ゴシック Pro B" pitchFamily="34" charset="-128"/>
                <a:ea typeface="小塚ゴシック Pro B" pitchFamily="34" charset="-128"/>
              </a:rPr>
              <a:t> A</a:t>
            </a:r>
            <a:r>
              <a:rPr lang="ja-JP" altLang="en-US" sz="1600" dirty="0">
                <a:latin typeface="小塚ゴシック Pro B" pitchFamily="34" charset="-128"/>
                <a:ea typeface="小塚ゴシック Pro B" pitchFamily="34" charset="-128"/>
              </a:rPr>
              <a:t>（</a:t>
            </a:r>
            <a:r>
              <a:rPr lang="en-US" altLang="ja-JP" sz="1600" dirty="0">
                <a:latin typeface="小塚ゴシック Pro B" pitchFamily="34" charset="-128"/>
                <a:ea typeface="小塚ゴシック Pro B" pitchFamily="34" charset="-128"/>
              </a:rPr>
              <a:t>advanced</a:t>
            </a:r>
            <a:r>
              <a:rPr lang="ja-JP" altLang="en-US" sz="1600" dirty="0">
                <a:latin typeface="小塚ゴシック Pro B" pitchFamily="34" charset="-128"/>
                <a:ea typeface="小塚ゴシック Pro B" pitchFamily="34" charset="-128"/>
              </a:rPr>
              <a:t>認定者）</a:t>
            </a:r>
            <a:endParaRPr lang="en-US" altLang="ja-JP" sz="1200" dirty="0">
              <a:latin typeface="小塚ゴシック Pro B" pitchFamily="34" charset="-128"/>
              <a:ea typeface="小塚ゴシック Pro B" pitchFamily="34" charset="-128"/>
            </a:endParaRPr>
          </a:p>
        </p:txBody>
      </p:sp>
      <p:sp>
        <p:nvSpPr>
          <p:cNvPr id="15" name="正方形/長方形 14"/>
          <p:cNvSpPr/>
          <p:nvPr/>
        </p:nvSpPr>
        <p:spPr>
          <a:xfrm>
            <a:off x="1366267" y="4694262"/>
            <a:ext cx="5924771" cy="1692771"/>
          </a:xfrm>
          <a:prstGeom prst="rect">
            <a:avLst/>
          </a:prstGeom>
        </p:spPr>
        <p:txBody>
          <a:bodyPr wrap="square">
            <a:spAutoFit/>
          </a:bodyPr>
          <a:lstStyle/>
          <a:p>
            <a:r>
              <a:rPr lang="ja-JP" altLang="en-US" sz="2800" dirty="0">
                <a:latin typeface="小塚ゴシック Pro B" pitchFamily="34" charset="-128"/>
                <a:ea typeface="小塚ゴシック Pro B" pitchFamily="34" charset="-128"/>
              </a:rPr>
              <a:t>テーマ：在宅ケアに活かす</a:t>
            </a:r>
            <a:endParaRPr lang="en-US" altLang="ja-JP" sz="2800" dirty="0">
              <a:latin typeface="小塚ゴシック Pro B" pitchFamily="34" charset="-128"/>
              <a:ea typeface="小塚ゴシック Pro B" pitchFamily="34" charset="-128"/>
            </a:endParaRPr>
          </a:p>
          <a:p>
            <a:r>
              <a:rPr lang="ja-JP" altLang="en-US" sz="2800" dirty="0">
                <a:latin typeface="小塚ゴシック Pro B" pitchFamily="34" charset="-128"/>
                <a:ea typeface="小塚ゴシック Pro B" pitchFamily="34" charset="-128"/>
              </a:rPr>
              <a:t>　　　    医療メディエーション</a:t>
            </a:r>
            <a:endParaRPr lang="en-US" altLang="ja-JP" sz="2800" dirty="0">
              <a:latin typeface="小塚ゴシック Pro B" pitchFamily="34" charset="-128"/>
              <a:ea typeface="小塚ゴシック Pro B" pitchFamily="34" charset="-128"/>
            </a:endParaRPr>
          </a:p>
          <a:p>
            <a:r>
              <a:rPr lang="ja-JP" altLang="en-US" sz="2800" dirty="0">
                <a:latin typeface="小塚ゴシック Pro B" pitchFamily="34" charset="-128"/>
                <a:ea typeface="小塚ゴシック Pro B" pitchFamily="34" charset="-128"/>
              </a:rPr>
              <a:t>　</a:t>
            </a:r>
            <a:r>
              <a:rPr lang="ja-JP" altLang="en-US" sz="2000" dirty="0">
                <a:latin typeface="小塚ゴシック Pro B" pitchFamily="34" charset="-128"/>
                <a:ea typeface="小塚ゴシック Pro B" pitchFamily="34" charset="-128"/>
              </a:rPr>
              <a:t>　          　　ー 対話スキルの活用 ー                                     </a:t>
            </a:r>
            <a:endParaRPr lang="en-US" altLang="ja-JP" sz="2000" dirty="0">
              <a:latin typeface="小塚ゴシック Pro B" pitchFamily="34" charset="-128"/>
              <a:ea typeface="小塚ゴシック Pro B" pitchFamily="34" charset="-128"/>
            </a:endParaRPr>
          </a:p>
          <a:p>
            <a:r>
              <a:rPr lang="ja-JP" altLang="en-US" sz="2000" dirty="0">
                <a:latin typeface="小塚ゴシック Pro B" pitchFamily="34" charset="-128"/>
                <a:ea typeface="小塚ゴシック Pro B" pitchFamily="34" charset="-128"/>
              </a:rPr>
              <a:t> </a:t>
            </a:r>
          </a:p>
        </p:txBody>
      </p:sp>
      <p:sp>
        <p:nvSpPr>
          <p:cNvPr id="20" name="正方形/長方形 19"/>
          <p:cNvSpPr/>
          <p:nvPr/>
        </p:nvSpPr>
        <p:spPr>
          <a:xfrm>
            <a:off x="1744393" y="9676478"/>
            <a:ext cx="5834481" cy="523220"/>
          </a:xfrm>
          <a:prstGeom prst="rect">
            <a:avLst/>
          </a:prstGeom>
        </p:spPr>
        <p:txBody>
          <a:bodyPr wrap="square">
            <a:spAutoFit/>
          </a:bodyPr>
          <a:lstStyle/>
          <a:p>
            <a:r>
              <a:rPr lang="ja-JP" altLang="en-US" sz="1400" dirty="0">
                <a:solidFill>
                  <a:schemeClr val="bg1"/>
                </a:solidFill>
                <a:latin typeface="小塚ゴシック Pro B" pitchFamily="34" charset="-128"/>
                <a:ea typeface="小塚ゴシック Pro B" pitchFamily="34" charset="-128"/>
              </a:rPr>
              <a:t>下記までメールでお申し込みください</a:t>
            </a:r>
            <a:endParaRPr lang="en-US" altLang="ja-JP" sz="1400" dirty="0">
              <a:solidFill>
                <a:schemeClr val="bg1"/>
              </a:solidFill>
              <a:latin typeface="小塚ゴシック Pro B" pitchFamily="34" charset="-128"/>
              <a:ea typeface="小塚ゴシック Pro B" pitchFamily="34" charset="-128"/>
            </a:endParaRPr>
          </a:p>
          <a:p>
            <a:r>
              <a:rPr lang="ja-JP" altLang="en-US" sz="1400" dirty="0">
                <a:solidFill>
                  <a:schemeClr val="bg1"/>
                </a:solidFill>
                <a:latin typeface="小塚ゴシック Pro B" pitchFamily="34" charset="-128"/>
                <a:ea typeface="小塚ゴシック Pro B" pitchFamily="34" charset="-128"/>
              </a:rPr>
              <a:t>都立大塚病院　患者支援センター　医療連携担当</a:t>
            </a:r>
          </a:p>
        </p:txBody>
      </p:sp>
      <p:sp>
        <p:nvSpPr>
          <p:cNvPr id="21" name="正方形/長方形 20"/>
          <p:cNvSpPr/>
          <p:nvPr/>
        </p:nvSpPr>
        <p:spPr>
          <a:xfrm>
            <a:off x="1802264" y="10180635"/>
            <a:ext cx="4825360" cy="523220"/>
          </a:xfrm>
          <a:prstGeom prst="rect">
            <a:avLst/>
          </a:prstGeom>
        </p:spPr>
        <p:txBody>
          <a:bodyPr wrap="none">
            <a:spAutoFit/>
          </a:bodyPr>
          <a:lstStyle/>
          <a:p>
            <a:r>
              <a:rPr lang="ja-JP" altLang="en-US" sz="2800" dirty="0">
                <a:solidFill>
                  <a:schemeClr val="bg1"/>
                </a:solidFill>
                <a:latin typeface="小塚ゴシック Pro B" pitchFamily="34" charset="-128"/>
                <a:ea typeface="小塚ゴシック Pro B" pitchFamily="34" charset="-128"/>
              </a:rPr>
              <a:t>アドレス</a:t>
            </a:r>
            <a:r>
              <a:rPr lang="en-US" altLang="ja-JP" sz="2800" dirty="0">
                <a:solidFill>
                  <a:schemeClr val="bg1"/>
                </a:solidFill>
                <a:latin typeface="小塚ゴシック Pro B" pitchFamily="34" charset="-128"/>
                <a:ea typeface="小塚ゴシック Pro B" pitchFamily="34" charset="-128"/>
              </a:rPr>
              <a:t>:ot_renkei@tmhp.jp</a:t>
            </a:r>
          </a:p>
        </p:txBody>
      </p:sp>
      <p:sp>
        <p:nvSpPr>
          <p:cNvPr id="22" name="正方形/長方形 21"/>
          <p:cNvSpPr/>
          <p:nvPr/>
        </p:nvSpPr>
        <p:spPr>
          <a:xfrm>
            <a:off x="483405" y="10068426"/>
            <a:ext cx="1130985" cy="261610"/>
          </a:xfrm>
          <a:prstGeom prst="rect">
            <a:avLst/>
          </a:prstGeom>
        </p:spPr>
        <p:txBody>
          <a:bodyPr wrap="square">
            <a:spAutoFit/>
          </a:bodyPr>
          <a:lstStyle/>
          <a:p>
            <a:pPr algn="dist"/>
            <a:r>
              <a:rPr lang="ja-JP" altLang="en-US" sz="1100" dirty="0">
                <a:solidFill>
                  <a:schemeClr val="bg1"/>
                </a:solidFill>
                <a:latin typeface="小塚ゴシック Pro B" pitchFamily="34" charset="-128"/>
                <a:ea typeface="小塚ゴシック Pro B" pitchFamily="34" charset="-128"/>
              </a:rPr>
              <a:t>お申込み</a:t>
            </a:r>
          </a:p>
        </p:txBody>
      </p:sp>
      <p:pic>
        <p:nvPicPr>
          <p:cNvPr id="1030" name="Picture 6" descr="\\SERVER\mac-share\塚本\明日くるiga\sirowaku.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703" y="9889328"/>
            <a:ext cx="1068388" cy="58261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SERVER\mac-share\塚本\アスクルばらしたpng\P11 の色違い\11_box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9853" y="0"/>
            <a:ext cx="3050097" cy="968687"/>
          </a:xfrm>
          <a:prstGeom prst="rect">
            <a:avLst/>
          </a:prstGeom>
          <a:noFill/>
          <a:extLst>
            <a:ext uri="{909E8E84-426E-40DD-AFC4-6F175D3DCCD1}">
              <a14:hiddenFill xmlns:a14="http://schemas.microsoft.com/office/drawing/2010/main">
                <a:solidFill>
                  <a:srgbClr val="FFFFFF"/>
                </a:solidFill>
              </a14:hiddenFill>
            </a:ext>
          </a:extLst>
        </p:spPr>
      </p:pic>
      <p:sp>
        <p:nvSpPr>
          <p:cNvPr id="23" name="正方形/長方形 22"/>
          <p:cNvSpPr/>
          <p:nvPr/>
        </p:nvSpPr>
        <p:spPr>
          <a:xfrm>
            <a:off x="483404" y="367089"/>
            <a:ext cx="2814015" cy="584775"/>
          </a:xfrm>
          <a:prstGeom prst="rect">
            <a:avLst/>
          </a:prstGeom>
        </p:spPr>
        <p:txBody>
          <a:bodyPr wrap="square">
            <a:spAutoFit/>
          </a:bodyPr>
          <a:lstStyle/>
          <a:p>
            <a:r>
              <a:rPr lang="ja-JP" altLang="en-US" sz="2400" dirty="0">
                <a:solidFill>
                  <a:schemeClr val="bg1"/>
                </a:solidFill>
                <a:latin typeface="小塚ゴシック Pro B" pitchFamily="34" charset="-128"/>
                <a:ea typeface="小塚ゴシック Pro B" pitchFamily="34" charset="-128"/>
              </a:rPr>
              <a:t>令和</a:t>
            </a:r>
            <a:r>
              <a:rPr lang="en-US" altLang="ja-JP" sz="3200" dirty="0">
                <a:solidFill>
                  <a:schemeClr val="bg1"/>
                </a:solidFill>
                <a:latin typeface="小塚ゴシック Pro B" pitchFamily="34" charset="-128"/>
                <a:ea typeface="小塚ゴシック Pro B" pitchFamily="34" charset="-128"/>
              </a:rPr>
              <a:t>2</a:t>
            </a:r>
            <a:r>
              <a:rPr lang="ja-JP" altLang="en-US" sz="2400" dirty="0">
                <a:solidFill>
                  <a:schemeClr val="bg1"/>
                </a:solidFill>
                <a:latin typeface="小塚ゴシック Pro B" pitchFamily="34" charset="-128"/>
                <a:ea typeface="小塚ゴシック Pro B" pitchFamily="34" charset="-128"/>
              </a:rPr>
              <a:t>年度　第</a:t>
            </a:r>
            <a:r>
              <a:rPr lang="en-US" altLang="ja-JP" sz="3200" dirty="0">
                <a:solidFill>
                  <a:schemeClr val="bg1"/>
                </a:solidFill>
                <a:latin typeface="小塚ゴシック Pro B" pitchFamily="34" charset="-128"/>
                <a:ea typeface="小塚ゴシック Pro B" pitchFamily="34" charset="-128"/>
              </a:rPr>
              <a:t>2</a:t>
            </a:r>
            <a:r>
              <a:rPr lang="ja-JP" altLang="en-US" sz="2400" dirty="0">
                <a:solidFill>
                  <a:schemeClr val="bg1"/>
                </a:solidFill>
                <a:latin typeface="小塚ゴシック Pro B" pitchFamily="34" charset="-128"/>
                <a:ea typeface="小塚ゴシック Pro B" pitchFamily="34" charset="-128"/>
              </a:rPr>
              <a:t>回</a:t>
            </a:r>
          </a:p>
        </p:txBody>
      </p:sp>
      <p:sp>
        <p:nvSpPr>
          <p:cNvPr id="31" name="正方形/長方形 30">
            <a:extLst>
              <a:ext uri="{FF2B5EF4-FFF2-40B4-BE49-F238E27FC236}">
                <a16:creationId xmlns:a16="http://schemas.microsoft.com/office/drawing/2014/main" id="{BB256C38-732E-46CE-8FDE-18275307A17F}"/>
              </a:ext>
            </a:extLst>
          </p:cNvPr>
          <p:cNvSpPr/>
          <p:nvPr/>
        </p:nvSpPr>
        <p:spPr>
          <a:xfrm>
            <a:off x="509642" y="6973902"/>
            <a:ext cx="7349023" cy="1969770"/>
          </a:xfrm>
          <a:prstGeom prst="rect">
            <a:avLst/>
          </a:prstGeom>
        </p:spPr>
        <p:txBody>
          <a:bodyPr wrap="square">
            <a:spAutoFit/>
          </a:bodyPr>
          <a:lstStyle/>
          <a:p>
            <a:r>
              <a:rPr lang="ja-JP" altLang="en-US" sz="1600" dirty="0">
                <a:latin typeface="小塚ゴシック Pro B" pitchFamily="34" charset="-128"/>
                <a:ea typeface="小塚ゴシック Pro B" pitchFamily="34" charset="-128"/>
              </a:rPr>
              <a:t>参加申し込み方法</a:t>
            </a:r>
            <a:endParaRPr lang="en-US" altLang="ja-JP" sz="1600" dirty="0">
              <a:latin typeface="小塚ゴシック Pro B" pitchFamily="34" charset="-128"/>
              <a:ea typeface="小塚ゴシック Pro B" pitchFamily="34" charset="-128"/>
            </a:endParaRPr>
          </a:p>
          <a:p>
            <a:r>
              <a:rPr lang="ja-JP" altLang="en-US" sz="1400" dirty="0">
                <a:latin typeface="小塚ゴシック Pro B" pitchFamily="34" charset="-128"/>
                <a:ea typeface="小塚ゴシック Pro B" pitchFamily="34" charset="-128"/>
              </a:rPr>
              <a:t>●</a:t>
            </a:r>
            <a:r>
              <a:rPr lang="en-US" altLang="ja-JP" sz="1400" dirty="0">
                <a:latin typeface="小塚ゴシック Pro B" pitchFamily="34" charset="-128"/>
                <a:ea typeface="小塚ゴシック Pro B" pitchFamily="34" charset="-128"/>
              </a:rPr>
              <a:t>Web</a:t>
            </a:r>
            <a:r>
              <a:rPr lang="ja-JP" altLang="en-US" sz="1400" dirty="0">
                <a:latin typeface="小塚ゴシック Pro B" pitchFamily="34" charset="-128"/>
                <a:ea typeface="小塚ゴシック Pro B" pitchFamily="34" charset="-128"/>
              </a:rPr>
              <a:t>開催（</a:t>
            </a:r>
            <a:r>
              <a:rPr lang="en-US" altLang="ja-JP" sz="1400" dirty="0">
                <a:latin typeface="小塚ゴシック Pro B" pitchFamily="34" charset="-128"/>
                <a:ea typeface="小塚ゴシック Pro B" pitchFamily="34" charset="-128"/>
              </a:rPr>
              <a:t>Cisco </a:t>
            </a:r>
            <a:r>
              <a:rPr lang="en-US" altLang="ja-JP" sz="1400" dirty="0" err="1">
                <a:latin typeface="小塚ゴシック Pro B" pitchFamily="34" charset="-128"/>
                <a:ea typeface="小塚ゴシック Pro B" pitchFamily="34" charset="-128"/>
              </a:rPr>
              <a:t>webex</a:t>
            </a:r>
            <a:r>
              <a:rPr lang="ja-JP" altLang="en-US" sz="1400" dirty="0">
                <a:latin typeface="小塚ゴシック Pro B" pitchFamily="34" charset="-128"/>
                <a:ea typeface="小塚ゴシック Pro B" pitchFamily="34" charset="-128"/>
              </a:rPr>
              <a:t>）　お申し込み頂いた全ての方のご参加が可能です</a:t>
            </a:r>
            <a:endParaRPr lang="en-US" altLang="ja-JP" sz="1400" dirty="0">
              <a:latin typeface="小塚ゴシック Pro B" pitchFamily="34" charset="-128"/>
              <a:ea typeface="小塚ゴシック Pro B" pitchFamily="34" charset="-128"/>
            </a:endParaRPr>
          </a:p>
          <a:p>
            <a:r>
              <a:rPr lang="ja-JP" altLang="en-US" sz="1400" dirty="0">
                <a:latin typeface="小塚ゴシック Pro B" pitchFamily="34" charset="-128"/>
                <a:ea typeface="小塚ゴシック Pro B" pitchFamily="34" charset="-128"/>
              </a:rPr>
              <a:t>●ご希望の方は下記掲載内容をメールにてお知らせください（参加無料）</a:t>
            </a:r>
            <a:endParaRPr lang="en-US" altLang="ja-JP" sz="1400" dirty="0">
              <a:latin typeface="小塚ゴシック Pro B" pitchFamily="34" charset="-128"/>
              <a:ea typeface="小塚ゴシック Pro B" pitchFamily="34" charset="-128"/>
            </a:endParaRPr>
          </a:p>
          <a:p>
            <a:r>
              <a:rPr lang="ja-JP" altLang="en-US" sz="1400" dirty="0">
                <a:latin typeface="小塚ゴシック Pro B" pitchFamily="34" charset="-128"/>
                <a:ea typeface="小塚ゴシック Pro B" pitchFamily="34" charset="-128"/>
              </a:rPr>
              <a:t>　　メール件名：地域連携勉強会参加申し込み</a:t>
            </a:r>
            <a:endParaRPr lang="en-US" altLang="ja-JP" sz="1400" dirty="0">
              <a:latin typeface="小塚ゴシック Pro B" pitchFamily="34" charset="-128"/>
              <a:ea typeface="小塚ゴシック Pro B" pitchFamily="34" charset="-128"/>
            </a:endParaRPr>
          </a:p>
          <a:p>
            <a:r>
              <a:rPr lang="ja-JP" altLang="en-US" sz="1400" dirty="0">
                <a:latin typeface="小塚ゴシック Pro B" pitchFamily="34" charset="-128"/>
                <a:ea typeface="小塚ゴシック Pro B" pitchFamily="34" charset="-128"/>
              </a:rPr>
              <a:t>　　①氏名②職種③メールアドレス④所属施設名⑤電話番号</a:t>
            </a:r>
            <a:endParaRPr lang="en-US" altLang="ja-JP" sz="1400" dirty="0">
              <a:latin typeface="小塚ゴシック Pro B" pitchFamily="34" charset="-128"/>
              <a:ea typeface="小塚ゴシック Pro B" pitchFamily="34" charset="-128"/>
            </a:endParaRPr>
          </a:p>
          <a:p>
            <a:r>
              <a:rPr lang="ja-JP" altLang="en-US" sz="1400" dirty="0">
                <a:latin typeface="小塚ゴシック Pro B" pitchFamily="34" charset="-128"/>
                <a:ea typeface="小塚ゴシック Pro B" pitchFamily="34" charset="-128"/>
              </a:rPr>
              <a:t>●申し込み締め切り日：令和</a:t>
            </a:r>
            <a:r>
              <a:rPr lang="en-US" altLang="ja-JP" sz="1400" dirty="0">
                <a:latin typeface="小塚ゴシック Pro B" pitchFamily="34" charset="-128"/>
                <a:ea typeface="小塚ゴシック Pro B" pitchFamily="34" charset="-128"/>
              </a:rPr>
              <a:t>3</a:t>
            </a:r>
            <a:r>
              <a:rPr lang="ja-JP" altLang="en-US" sz="1400" dirty="0">
                <a:latin typeface="小塚ゴシック Pro B" pitchFamily="34" charset="-128"/>
                <a:ea typeface="小塚ゴシック Pro B" pitchFamily="34" charset="-128"/>
              </a:rPr>
              <a:t>年</a:t>
            </a:r>
            <a:r>
              <a:rPr lang="en-US" altLang="ja-JP" sz="1400" dirty="0">
                <a:latin typeface="小塚ゴシック Pro B" pitchFamily="34" charset="-128"/>
                <a:ea typeface="小塚ゴシック Pro B" pitchFamily="34" charset="-128"/>
              </a:rPr>
              <a:t>3</a:t>
            </a:r>
            <a:r>
              <a:rPr lang="ja-JP" altLang="en-US" sz="1400" dirty="0">
                <a:latin typeface="小塚ゴシック Pro B" pitchFamily="34" charset="-128"/>
                <a:ea typeface="小塚ゴシック Pro B" pitchFamily="34" charset="-128"/>
              </a:rPr>
              <a:t>月</a:t>
            </a:r>
            <a:r>
              <a:rPr lang="en-US" altLang="ja-JP" sz="1400" dirty="0">
                <a:latin typeface="小塚ゴシック Pro B" pitchFamily="34" charset="-128"/>
                <a:ea typeface="小塚ゴシック Pro B" pitchFamily="34" charset="-128"/>
              </a:rPr>
              <a:t>17</a:t>
            </a:r>
            <a:r>
              <a:rPr lang="ja-JP" altLang="en-US" sz="1400" dirty="0">
                <a:latin typeface="小塚ゴシック Pro B" pitchFamily="34" charset="-128"/>
                <a:ea typeface="小塚ゴシック Pro B" pitchFamily="34" charset="-128"/>
              </a:rPr>
              <a:t>日（水曜日）</a:t>
            </a:r>
            <a:endParaRPr lang="en-US" altLang="ja-JP" sz="1400" dirty="0">
              <a:latin typeface="小塚ゴシック Pro B" pitchFamily="34" charset="-128"/>
              <a:ea typeface="小塚ゴシック Pro B" pitchFamily="34" charset="-128"/>
            </a:endParaRPr>
          </a:p>
          <a:p>
            <a:r>
              <a:rPr lang="ja-JP" altLang="en-US" sz="1400" dirty="0">
                <a:latin typeface="小塚ゴシック Pro B" pitchFamily="34" charset="-128"/>
                <a:ea typeface="小塚ゴシック Pro B" pitchFamily="34" charset="-128"/>
              </a:rPr>
              <a:t>●開催前に招待メールを送らせていただきます</a:t>
            </a:r>
            <a:endParaRPr lang="en-US" altLang="ja-JP" sz="1400" dirty="0">
              <a:latin typeface="小塚ゴシック Pro B" pitchFamily="34" charset="-128"/>
              <a:ea typeface="小塚ゴシック Pro B" pitchFamily="34" charset="-128"/>
            </a:endParaRPr>
          </a:p>
          <a:p>
            <a:r>
              <a:rPr lang="ja-JP" altLang="en-US" sz="1400" dirty="0">
                <a:latin typeface="小塚ゴシック Pro B" pitchFamily="34" charset="-128"/>
                <a:ea typeface="小塚ゴシック Pro B" pitchFamily="34" charset="-128"/>
              </a:rPr>
              <a:t>　前日までに届かない場合は恐れ入りますが看護支援部門までご連絡ください</a:t>
            </a:r>
            <a:endParaRPr lang="en-US" altLang="ja-JP" sz="1400" dirty="0">
              <a:latin typeface="小塚ゴシック Pro B" pitchFamily="34" charset="-128"/>
              <a:ea typeface="小塚ゴシック Pro B" pitchFamily="34" charset="-128"/>
            </a:endParaRPr>
          </a:p>
          <a:p>
            <a:r>
              <a:rPr lang="ja-JP" altLang="en-US" sz="800" dirty="0">
                <a:latin typeface="小塚ゴシック Pro B" pitchFamily="34" charset="-128"/>
                <a:ea typeface="小塚ゴシック Pro B" pitchFamily="34" charset="-128"/>
              </a:rPr>
              <a:t>　</a:t>
            </a:r>
            <a:endParaRPr lang="en-US" altLang="ja-JP" sz="800" dirty="0">
              <a:latin typeface="小塚ゴシック Pro B" pitchFamily="34" charset="-128"/>
              <a:ea typeface="小塚ゴシック Pro B" pitchFamily="34" charset="-128"/>
            </a:endParaRPr>
          </a:p>
        </p:txBody>
      </p:sp>
      <p:sp>
        <p:nvSpPr>
          <p:cNvPr id="27" name="テキスト ボックス 26">
            <a:extLst>
              <a:ext uri="{FF2B5EF4-FFF2-40B4-BE49-F238E27FC236}">
                <a16:creationId xmlns:a16="http://schemas.microsoft.com/office/drawing/2014/main" id="{A4C22D5F-7679-46C4-9413-869B9FB4438E}"/>
              </a:ext>
            </a:extLst>
          </p:cNvPr>
          <p:cNvSpPr txBox="1"/>
          <p:nvPr/>
        </p:nvSpPr>
        <p:spPr>
          <a:xfrm>
            <a:off x="4214944" y="8820260"/>
            <a:ext cx="3335590" cy="738664"/>
          </a:xfrm>
          <a:prstGeom prst="rect">
            <a:avLst/>
          </a:prstGeom>
          <a:noFill/>
          <a:ln w="12700">
            <a:noFill/>
            <a:prstDash val="sysDot"/>
          </a:ln>
        </p:spPr>
        <p:txBody>
          <a:bodyPr wrap="square">
            <a:spAutoFit/>
          </a:bodyPr>
          <a:lstStyle/>
          <a:p>
            <a:pPr marL="0" marR="0" lvl="0" indent="0" defTabSz="1019007"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小塚ゴシック Pro B" pitchFamily="34" charset="-128"/>
                <a:ea typeface="小塚ゴシック Pro B" pitchFamily="34" charset="-128"/>
                <a:cs typeface="+mn-cs"/>
              </a:rPr>
              <a:t>  【</a:t>
            </a:r>
            <a:r>
              <a:rPr kumimoji="1" lang="ja-JP" altLang="en-US" sz="1400" b="0" i="0" u="none" strike="noStrike" kern="1200" cap="none" spc="0" normalizeH="0" baseline="0" noProof="0" dirty="0">
                <a:ln>
                  <a:noFill/>
                </a:ln>
                <a:solidFill>
                  <a:prstClr val="black"/>
                </a:solidFill>
                <a:effectLst/>
                <a:uLnTx/>
                <a:uFillTx/>
                <a:latin typeface="小塚ゴシック Pro B" pitchFamily="34" charset="-128"/>
                <a:ea typeface="小塚ゴシック Pro B" pitchFamily="34" charset="-128"/>
                <a:cs typeface="+mn-cs"/>
              </a:rPr>
              <a:t>お問い合わせ先</a:t>
            </a:r>
            <a:r>
              <a:rPr kumimoji="1" lang="en-US" altLang="ja-JP" sz="1400" b="0" i="0" u="none" strike="noStrike" kern="1200" cap="none" spc="0" normalizeH="0" baseline="0" noProof="0" dirty="0">
                <a:ln>
                  <a:noFill/>
                </a:ln>
                <a:solidFill>
                  <a:prstClr val="black"/>
                </a:solidFill>
                <a:effectLst/>
                <a:uLnTx/>
                <a:uFillTx/>
                <a:latin typeface="小塚ゴシック Pro B" pitchFamily="34" charset="-128"/>
                <a:ea typeface="小塚ゴシック Pro B" pitchFamily="34" charset="-128"/>
                <a:cs typeface="+mn-cs"/>
              </a:rPr>
              <a:t>】</a:t>
            </a:r>
          </a:p>
          <a:p>
            <a:pPr marL="0" marR="0" lvl="0" indent="0" defTabSz="101900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小塚ゴシック Pro B" pitchFamily="34" charset="-128"/>
                <a:ea typeface="小塚ゴシック Pro B" pitchFamily="34" charset="-128"/>
                <a:cs typeface="+mn-cs"/>
              </a:rPr>
              <a:t>       都立大塚病院 看護支援部門  末吉　</a:t>
            </a:r>
            <a:endParaRPr kumimoji="1" lang="en-US" altLang="ja-JP" sz="1400" b="0" i="0" u="none" strike="noStrike" kern="1200" cap="none" spc="0" normalizeH="0" baseline="0" noProof="0" dirty="0">
              <a:ln>
                <a:noFill/>
              </a:ln>
              <a:solidFill>
                <a:prstClr val="black"/>
              </a:solidFill>
              <a:effectLst/>
              <a:uLnTx/>
              <a:uFillTx/>
              <a:latin typeface="小塚ゴシック Pro B" pitchFamily="34" charset="-128"/>
              <a:ea typeface="小塚ゴシック Pro B" pitchFamily="34" charset="-128"/>
              <a:cs typeface="+mn-cs"/>
            </a:endParaRPr>
          </a:p>
          <a:p>
            <a:pPr marL="0" marR="0" lvl="0" indent="0" defTabSz="101900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小塚ゴシック Pro B" pitchFamily="34" charset="-128"/>
                <a:ea typeface="小塚ゴシック Pro B" pitchFamily="34" charset="-128"/>
                <a:cs typeface="+mn-cs"/>
              </a:rPr>
              <a:t>       電話 </a:t>
            </a:r>
            <a:r>
              <a:rPr kumimoji="1" lang="en-US" altLang="ja-JP" sz="1400" b="0" i="0" u="none" strike="noStrike" kern="1200" cap="none" spc="0" normalizeH="0" baseline="0" noProof="0" dirty="0">
                <a:ln>
                  <a:noFill/>
                </a:ln>
                <a:solidFill>
                  <a:prstClr val="black"/>
                </a:solidFill>
                <a:effectLst/>
                <a:uLnTx/>
                <a:uFillTx/>
                <a:latin typeface="小塚ゴシック Pro B" pitchFamily="34" charset="-128"/>
                <a:ea typeface="小塚ゴシック Pro B" pitchFamily="34" charset="-128"/>
                <a:cs typeface="+mn-cs"/>
              </a:rPr>
              <a:t>3941-3211  </a:t>
            </a:r>
            <a:r>
              <a:rPr kumimoji="1" lang="ja-JP" altLang="en-US" sz="1400" b="0" i="0" u="none" strike="noStrike" kern="1200" cap="none" spc="0" normalizeH="0" baseline="0" noProof="0" dirty="0">
                <a:ln>
                  <a:noFill/>
                </a:ln>
                <a:solidFill>
                  <a:prstClr val="black"/>
                </a:solidFill>
                <a:effectLst/>
                <a:uLnTx/>
                <a:uFillTx/>
                <a:latin typeface="小塚ゴシック Pro B" pitchFamily="34" charset="-128"/>
                <a:ea typeface="小塚ゴシック Pro B" pitchFamily="34" charset="-128"/>
                <a:cs typeface="+mn-cs"/>
              </a:rPr>
              <a:t>内線 </a:t>
            </a:r>
            <a:r>
              <a:rPr kumimoji="1" lang="en-US" altLang="ja-JP" sz="1400" b="0" i="0" u="none" strike="noStrike" kern="1200" cap="none" spc="0" normalizeH="0" baseline="0" noProof="0" dirty="0">
                <a:ln>
                  <a:noFill/>
                </a:ln>
                <a:solidFill>
                  <a:prstClr val="black"/>
                </a:solidFill>
                <a:effectLst/>
                <a:uLnTx/>
                <a:uFillTx/>
                <a:latin typeface="小塚ゴシック Pro B" pitchFamily="34" charset="-128"/>
                <a:ea typeface="小塚ゴシック Pro B" pitchFamily="34" charset="-128"/>
                <a:cs typeface="+mn-cs"/>
              </a:rPr>
              <a:t>2180</a:t>
            </a:r>
            <a:endParaRPr kumimoji="1" lang="ja-JP" altLang="en-US" sz="1400" b="0" i="0" u="none" strike="noStrike" kern="1200" cap="none" spc="0" normalizeH="0" baseline="0" noProof="0" dirty="0">
              <a:ln>
                <a:noFill/>
              </a:ln>
              <a:solidFill>
                <a:prstClr val="black"/>
              </a:solidFill>
              <a:effectLst/>
              <a:uLnTx/>
              <a:uFillTx/>
              <a:latin typeface="小塚ゴシック Pro B" pitchFamily="34" charset="-128"/>
              <a:ea typeface="小塚ゴシック Pro B" pitchFamily="34" charset="-128"/>
              <a:cs typeface="+mn-cs"/>
            </a:endParaRPr>
          </a:p>
        </p:txBody>
      </p:sp>
      <p:pic>
        <p:nvPicPr>
          <p:cNvPr id="9" name="図 8"/>
          <p:cNvPicPr>
            <a:picLocks noChangeAspect="1"/>
          </p:cNvPicPr>
          <p:nvPr/>
        </p:nvPicPr>
        <p:blipFill>
          <a:blip r:embed="rId7"/>
          <a:stretch>
            <a:fillRect/>
          </a:stretch>
        </p:blipFill>
        <p:spPr>
          <a:xfrm>
            <a:off x="6206842" y="9689712"/>
            <a:ext cx="957305" cy="957305"/>
          </a:xfrm>
          <a:prstGeom prst="rect">
            <a:avLst/>
          </a:prstGeom>
        </p:spPr>
      </p:pic>
    </p:spTree>
    <p:extLst>
      <p:ext uri="{BB962C8B-B14F-4D97-AF65-F5344CB8AC3E}">
        <p14:creationId xmlns:p14="http://schemas.microsoft.com/office/powerpoint/2010/main" val="4278505737"/>
      </p:ext>
    </p:extLst>
  </p:cSld>
  <p:clrMapOvr>
    <a:masterClrMapping/>
  </p:clrMapOvr>
</p:sld>
</file>

<file path=ppt/theme/theme1.xml><?xml version="1.0" encoding="utf-8"?>
<a:theme xmlns:a="http://schemas.openxmlformats.org/drawingml/2006/main" name="11">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D14BBAA0-EBDA-4F80-B5E5-6A060B58EB30}" vid="{E91C9F3B-FA2D-4D28-9E30-9B6A997020B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11</Template>
  <TotalTime>0</TotalTime>
  <Words>228</Words>
  <Application>Microsoft Office PowerPoint</Application>
  <PresentationFormat>ユーザー設定</PresentationFormat>
  <Paragraphs>33</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小塚ゴシック Pro B</vt:lpstr>
      <vt:lpstr>小塚ゴシック Pro H</vt:lpstr>
      <vt:lpstr>Arial</vt:lpstr>
      <vt:lpstr>Calibri</vt:lpstr>
      <vt:lpstr>Calibri Light</vt:lpstr>
      <vt:lpstr>11</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2013-07-04T11:22:33Z</dcterms:created>
  <dcterms:modified xsi:type="dcterms:W3CDTF">2021-02-26T12:02:49Z</dcterms:modified>
</cp:coreProperties>
</file>